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62"/>
  </p:notesMasterIdLst>
  <p:sldIdLst>
    <p:sldId id="263" r:id="rId2"/>
    <p:sldId id="284" r:id="rId3"/>
    <p:sldId id="283" r:id="rId4"/>
    <p:sldId id="264" r:id="rId5"/>
    <p:sldId id="265" r:id="rId6"/>
    <p:sldId id="286" r:id="rId7"/>
    <p:sldId id="287" r:id="rId8"/>
    <p:sldId id="288" r:id="rId9"/>
    <p:sldId id="289" r:id="rId10"/>
    <p:sldId id="277" r:id="rId11"/>
    <p:sldId id="290" r:id="rId12"/>
    <p:sldId id="282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9" r:id="rId60"/>
    <p:sldId id="338" r:id="rId61"/>
  </p:sldIdLst>
  <p:sldSz cx="9144000" cy="5143500" type="screen16x9"/>
  <p:notesSz cx="6858000" cy="9144000"/>
  <p:embeddedFontLst>
    <p:embeddedFont>
      <p:font typeface="Aachen BT" panose="02040806020206050204" pitchFamily="18" charset="0"/>
      <p:regular r:id="rId63"/>
      <p:bold r:id="rId64"/>
    </p:embeddedFont>
    <p:embeddedFont>
      <p:font typeface="BookmanITC Lt BT" panose="02050604050505020204" pitchFamily="18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Exotc350 Bd BT" panose="04030805050B02020A03" pitchFamily="82" charset="0"/>
      <p:regular r:id="rId70"/>
    </p:embeddedFont>
    <p:embeddedFont>
      <p:font typeface="Franklin Gothic Heavy" panose="020B0903020102020204" pitchFamily="34" charset="0"/>
      <p:regular r:id="rId71"/>
      <p:italic r:id="rId72"/>
    </p:embeddedFont>
    <p:embeddedFont>
      <p:font typeface="Roboto Mono Light" panose="00000009000000000000" pitchFamily="49" charset="0"/>
      <p:regular r:id="rId73"/>
      <p: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941FB-FEB3-45A3-BC92-3828AC55DD15}" v="29" dt="2024-12-30T09:32:27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864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589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315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754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897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705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900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261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761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47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414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722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3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840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61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345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98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861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007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034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86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54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833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16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548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377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110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267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989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57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05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061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693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6083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462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454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606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4453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152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502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419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29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403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5535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3562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34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8554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6356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463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505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72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9250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1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66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389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64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60" r:id="rId9"/>
    <p:sldLayoutId id="2147483663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1337-pr05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linkedin.com/in/zishan-ansari-307a58189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hit-choudhary786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hyperlink" Target="https://github.com/hack-sketch" TargetMode="Externa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F97CB-6C96-AD59-C190-82201FADF671}"/>
              </a:ext>
            </a:extLst>
          </p:cNvPr>
          <p:cNvSpPr txBox="1"/>
          <p:nvPr/>
        </p:nvSpPr>
        <p:spPr>
          <a:xfrm>
            <a:off x="735643" y="1786920"/>
            <a:ext cx="6208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latin typeface="Franklin Gothic Heavy" panose="020B0903020102020204" pitchFamily="34" charset="0"/>
              </a:rPr>
              <a:t>CyberSec</a:t>
            </a:r>
            <a:r>
              <a:rPr lang="en-US" sz="4800" dirty="0">
                <a:latin typeface="Franklin Gothic Heavy" panose="020B0903020102020204" pitchFamily="34" charset="0"/>
              </a:rPr>
              <a:t> Bootcamp</a:t>
            </a:r>
          </a:p>
          <a:p>
            <a:pPr algn="ctr"/>
            <a:r>
              <a:rPr lang="en-US" sz="4800" dirty="0">
                <a:latin typeface="Franklin Gothic Heavy" panose="020B0903020102020204" pitchFamily="34" charset="0"/>
              </a:rPr>
              <a:t>Lecture – 0x03</a:t>
            </a:r>
            <a:endParaRPr lang="en-IN" sz="4800" dirty="0">
              <a:latin typeface="Franklin Gothic Heavy" panose="020B0903020102020204" pitchFamily="34" charset="0"/>
            </a:endParaRPr>
          </a:p>
        </p:txBody>
      </p:sp>
      <p:pic>
        <p:nvPicPr>
          <p:cNvPr id="4" name="Picture 3" descr="A lock with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778F96D-82B4-C7D8-7074-3807EE19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69" y="785260"/>
            <a:ext cx="1157543" cy="1215420"/>
          </a:xfrm>
          <a:prstGeom prst="rect">
            <a:avLst/>
          </a:prstGeom>
        </p:spPr>
      </p:pic>
      <p:pic>
        <p:nvPicPr>
          <p:cNvPr id="6" name="Picture 5" descr="A white hat and sunglasses&#10;&#10;Description automatically generated">
            <a:extLst>
              <a:ext uri="{FF2B5EF4-FFF2-40B4-BE49-F238E27FC236}">
                <a16:creationId xmlns:a16="http://schemas.microsoft.com/office/drawing/2014/main" id="{B9F071D5-064D-1BDE-E904-6ABB80AC7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43" y="1685724"/>
            <a:ext cx="839398" cy="629912"/>
          </a:xfrm>
          <a:prstGeom prst="rect">
            <a:avLst/>
          </a:prstGeom>
        </p:spPr>
      </p:pic>
      <p:pic>
        <p:nvPicPr>
          <p:cNvPr id="10" name="Picture 9" descr="A computer with a screen showing the screen&#10;&#10;Description automatically generated">
            <a:extLst>
              <a:ext uri="{FF2B5EF4-FFF2-40B4-BE49-F238E27FC236}">
                <a16:creationId xmlns:a16="http://schemas.microsoft.com/office/drawing/2014/main" id="{A21FDE1F-E9EE-A569-1CCA-A3131B471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1" y="3341958"/>
            <a:ext cx="1679981" cy="1155827"/>
          </a:xfrm>
          <a:prstGeom prst="rect">
            <a:avLst/>
          </a:prstGeom>
        </p:spPr>
      </p:pic>
      <p:pic>
        <p:nvPicPr>
          <p:cNvPr id="14" name="Picture 13" descr="A computer with a lock and a chain around it&#10;&#10;Description automatically generated">
            <a:extLst>
              <a:ext uri="{FF2B5EF4-FFF2-40B4-BE49-F238E27FC236}">
                <a16:creationId xmlns:a16="http://schemas.microsoft.com/office/drawing/2014/main" id="{4AE92A43-C732-6945-4D23-62E0066B5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35" y="2739020"/>
            <a:ext cx="1679980" cy="13621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3AC3B-61F7-E83E-CDB7-C823B5D4249D}"/>
              </a:ext>
            </a:extLst>
          </p:cNvPr>
          <p:cNvSpPr txBox="1"/>
          <p:nvPr/>
        </p:nvSpPr>
        <p:spPr>
          <a:xfrm>
            <a:off x="0" y="1663616"/>
            <a:ext cx="8053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So we are done with our very first script, now we know a script is a series of commands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executed sequentially. Now the very first line of a script (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#!/bin/bash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 is known as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Shebang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Why Shebang 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(#!/bin/bash</a:t>
            </a:r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 Matters : This lines tells the system to use Bash to run the</a:t>
            </a: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script, ensuring compatibility across Linux environments</a:t>
            </a:r>
          </a:p>
          <a:p>
            <a:endParaRPr lang="en-IN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Comments in Shell Scripting : </a:t>
            </a: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Single – Line Comments : Use the 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</a:t>
            </a:r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symbol at the beginning of a line to create a</a:t>
            </a: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single-line comment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B2B90-8BB7-6C01-3EF3-DFEBC333EF3F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6" name="Picture 5" descr="A close-up of red text&#10;&#10;Description automatically generated">
            <a:extLst>
              <a:ext uri="{FF2B5EF4-FFF2-40B4-BE49-F238E27FC236}">
                <a16:creationId xmlns:a16="http://schemas.microsoft.com/office/drawing/2014/main" id="{33531B5B-C546-7F8E-C62D-49EF271A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929" y="3737934"/>
            <a:ext cx="3969942" cy="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3AC3B-61F7-E83E-CDB7-C823B5D4249D}"/>
              </a:ext>
            </a:extLst>
          </p:cNvPr>
          <p:cNvSpPr txBox="1"/>
          <p:nvPr/>
        </p:nvSpPr>
        <p:spPr>
          <a:xfrm>
            <a:off x="0" y="1663616"/>
            <a:ext cx="785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2. Multi-Line Comments : Bash does not have a direct syntax for multi-line comments, but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stimulate is using a here-document with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&lt;&lt;</a:t>
            </a:r>
            <a:endParaRPr lang="en-IN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B2B90-8BB7-6C01-3EF3-DFEBC333EF3F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4" name="Picture 3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89C7D0C6-1EB2-417C-593C-F98666A4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08" y="2335812"/>
            <a:ext cx="2268812" cy="111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4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74094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Working with Variables and Arrays : Variables and arrays allow data storage and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manipulation in scripts, making automation more flexible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Variables : Define a variable and use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to access its value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Constants : Make variables read-only with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readonly</a:t>
            </a:r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Arrays : Store multiple values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6DF19-2576-6F45-2E5A-4A538E58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645" y="2340163"/>
            <a:ext cx="2403191" cy="463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B377B-F745-2843-70FA-01AEFAF33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387" y="2891916"/>
            <a:ext cx="2038634" cy="290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85135-4C11-9CE6-11C1-1C0EA89B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248" y="3352756"/>
            <a:ext cx="3103504" cy="10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82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71176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Get the length of an array : This returns total number of elements in the array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Get specific values from an array : To get values starting from a specific index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To get a specific range of values :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Update an array (Add new elements) 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C656A-996D-EB0E-DD71-B85F62F4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95" y="2023624"/>
            <a:ext cx="4168893" cy="326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EE192-20F6-9BAA-AC06-C81D00374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414" y="2740834"/>
            <a:ext cx="3590520" cy="478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C53A7B-4315-0BC6-DEED-2483D2EE2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090" y="3405554"/>
            <a:ext cx="2943814" cy="597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87EAB-640A-85F9-C7A6-6579221EB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459" y="4126378"/>
            <a:ext cx="1470559" cy="2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8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3449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Working with Associative Arrays : </a:t>
            </a:r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37DBD-1027-1081-6073-FA2208C7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915" y="1663616"/>
            <a:ext cx="2160170" cy="28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4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77508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String and Arithmetic Operations :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str=“Shell Scripting”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Length of string :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 ${#str}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Outputs – 15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Replace in string :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 ${str/Scripting/Programming}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Outputs – Shell Programming</a:t>
            </a:r>
          </a:p>
          <a:p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Extract Substring :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 ${str:6:9}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Outputs – Scripting</a:t>
            </a:r>
          </a:p>
          <a:p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Get the length of a string :</a:t>
            </a:r>
            <a:endParaRPr lang="en-IN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393A1-5A78-BE45-5E42-197BCF4E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72" y="3609988"/>
            <a:ext cx="2519041" cy="7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8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37433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Convert to uppercase and lowercase  :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Replace a substring :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Extract a substring (slice) :   </a:t>
            </a:r>
            <a:endParaRPr lang="en-IN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8B2A2-1A7B-24A6-36DE-586DD6144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4" y="2077188"/>
            <a:ext cx="3053188" cy="4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12EF1-1E6E-BDAA-3347-E0B7D4FB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09" y="2012548"/>
            <a:ext cx="3107586" cy="517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7F12E-6A12-CD5E-8850-E4C0F2272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995" y="2722777"/>
            <a:ext cx="4077846" cy="613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2F5D6-ABFF-E050-41EF-6CB057C8E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715" y="3636884"/>
            <a:ext cx="2602955" cy="5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60885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User Interactions : Taking Input from the User in Shell Scripting –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Basic Input – Takes input without a prompt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 with Prompt – Displays a prompt to guide the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DCAAD-D855-D05A-2511-A51169C5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44" y="2037110"/>
            <a:ext cx="2655106" cy="1442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C3C8A-F4AC-CC57-A626-BBD3013F0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554" y="2037110"/>
            <a:ext cx="2131309" cy="14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17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75713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Arithmetic Operations : </a:t>
            </a:r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1. Using the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let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command – Increment :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let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a++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(increments value of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by 1)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Assignment with multiplication :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let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a=5*10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                                           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$a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                                                  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50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 Using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(( ))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 Arithmetic operations – Increment : ((a++))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                 Assignment with multiplication :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a=5*10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                                                                       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$a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						                  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27810-9021-0B15-4572-D41C5C26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8" y="3442515"/>
            <a:ext cx="3733227" cy="10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2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3AC3B-61F7-E83E-CDB7-C823B5D4249D}"/>
              </a:ext>
            </a:extLst>
          </p:cNvPr>
          <p:cNvSpPr txBox="1"/>
          <p:nvPr/>
        </p:nvSpPr>
        <p:spPr>
          <a:xfrm>
            <a:off x="0" y="1663616"/>
            <a:ext cx="629371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Conditional Statements in Shell Scripting :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$&gt; Always put spaces around operators in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		conditions </a:t>
            </a:r>
            <a:endParaRPr lang="en-IN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B2B90-8BB7-6C01-3EF3-DFEBC333EF3F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97CB0-06BB-3848-C1BE-89CDA975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8" y="2002170"/>
            <a:ext cx="2534257" cy="1139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00233-E201-0192-39E7-BDE7EA585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58" y="2002170"/>
            <a:ext cx="2534258" cy="1594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E70942-61F6-BAD4-A86D-A0CA355E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689" y="1008005"/>
            <a:ext cx="2182210" cy="2258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F4A05B-F8D1-46BF-36BC-B0CA27728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17" y="3260796"/>
            <a:ext cx="2069526" cy="12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6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F97CB-6C96-AD59-C190-82201FADF671}"/>
              </a:ext>
            </a:extLst>
          </p:cNvPr>
          <p:cNvSpPr txBox="1"/>
          <p:nvPr/>
        </p:nvSpPr>
        <p:spPr>
          <a:xfrm>
            <a:off x="0" y="1071901"/>
            <a:ext cx="620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Franklin Gothic Heavy" panose="020B0903020102020204" pitchFamily="34" charset="0"/>
              </a:rPr>
              <a:t>MEET YOUR GUIDES : </a:t>
            </a:r>
          </a:p>
        </p:txBody>
      </p:sp>
      <p:pic>
        <p:nvPicPr>
          <p:cNvPr id="7" name="Picture 6" descr="A person wearing glasses and a black coat&#10;&#10;Description automatically generated">
            <a:extLst>
              <a:ext uri="{FF2B5EF4-FFF2-40B4-BE49-F238E27FC236}">
                <a16:creationId xmlns:a16="http://schemas.microsoft.com/office/drawing/2014/main" id="{613AB305-0692-ED14-7077-C4C5CE99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1917"/>
            <a:ext cx="2955137" cy="28763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5E15274-AE6B-06EB-295D-8BFEDF9DC8EA}"/>
              </a:ext>
            </a:extLst>
          </p:cNvPr>
          <p:cNvGrpSpPr/>
          <p:nvPr/>
        </p:nvGrpSpPr>
        <p:grpSpPr>
          <a:xfrm>
            <a:off x="3104148" y="4071599"/>
            <a:ext cx="1118349" cy="334102"/>
            <a:chOff x="849689" y="2571750"/>
            <a:chExt cx="1118349" cy="3341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3D53C8-7B64-4EA4-6D7A-27899B857543}"/>
                </a:ext>
              </a:extLst>
            </p:cNvPr>
            <p:cNvSpPr txBox="1"/>
            <p:nvPr/>
          </p:nvSpPr>
          <p:spPr>
            <a:xfrm>
              <a:off x="1106905" y="2571750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4"/>
                </a:rPr>
                <a:t>LinkedIn</a:t>
              </a:r>
              <a:endParaRPr lang="en-IN" dirty="0"/>
            </a:p>
          </p:txBody>
        </p:sp>
        <p:pic>
          <p:nvPicPr>
            <p:cNvPr id="10" name="Picture 9" descr="A blue square with black letters&#10;&#10;Description automatically generated">
              <a:extLst>
                <a:ext uri="{FF2B5EF4-FFF2-40B4-BE49-F238E27FC236}">
                  <a16:creationId xmlns:a16="http://schemas.microsoft.com/office/drawing/2014/main" id="{32408FD2-46F3-7BD1-4676-73F954774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689" y="2598074"/>
              <a:ext cx="307778" cy="3077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B4BCA1-D687-5D1F-20F0-FCB53B1D47BF}"/>
              </a:ext>
            </a:extLst>
          </p:cNvPr>
          <p:cNvSpPr txBox="1"/>
          <p:nvPr/>
        </p:nvSpPr>
        <p:spPr>
          <a:xfrm>
            <a:off x="3092226" y="2127981"/>
            <a:ext cx="410240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BookmanITC Lt BT" panose="02050604050505020204" pitchFamily="18" charset="0"/>
              </a:rPr>
              <a:t>Zishan Ansari</a:t>
            </a:r>
          </a:p>
          <a:p>
            <a:pPr algn="ctr"/>
            <a:r>
              <a:rPr lang="en-US" sz="2800" b="1" dirty="0">
                <a:latin typeface="BookmanITC Lt BT" panose="02050604050505020204" pitchFamily="18" charset="0"/>
              </a:rPr>
              <a:t>(Mentor)</a:t>
            </a:r>
          </a:p>
          <a:p>
            <a:pPr algn="ctr"/>
            <a:r>
              <a:rPr lang="en-US" sz="2800" b="1" dirty="0" err="1">
                <a:latin typeface="BookmanITC Lt BT" panose="02050604050505020204" pitchFamily="18" charset="0"/>
              </a:rPr>
              <a:t>CyberSec</a:t>
            </a:r>
            <a:r>
              <a:rPr lang="en-US" sz="2800" b="1" dirty="0">
                <a:latin typeface="BookmanITC Lt BT" panose="02050604050505020204" pitchFamily="18" charset="0"/>
              </a:rPr>
              <a:t> - GDG</a:t>
            </a:r>
            <a:endParaRPr lang="en-IN" sz="2800" b="1" dirty="0">
              <a:latin typeface="BookmanITC Lt BT" panose="020506040505050202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CE86E4-4F82-8316-8B35-2E61394D7D03}"/>
              </a:ext>
            </a:extLst>
          </p:cNvPr>
          <p:cNvGrpSpPr/>
          <p:nvPr/>
        </p:nvGrpSpPr>
        <p:grpSpPr>
          <a:xfrm>
            <a:off x="4977135" y="3915398"/>
            <a:ext cx="1267360" cy="620177"/>
            <a:chOff x="4921505" y="3881142"/>
            <a:chExt cx="1267360" cy="6201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7392FC-71FE-F14C-B111-F7C0769D7CDA}"/>
                </a:ext>
              </a:extLst>
            </p:cNvPr>
            <p:cNvSpPr txBox="1"/>
            <p:nvPr/>
          </p:nvSpPr>
          <p:spPr>
            <a:xfrm>
              <a:off x="5446354" y="4037341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6"/>
                </a:rPr>
                <a:t>GitHub</a:t>
              </a:r>
              <a:endParaRPr lang="en-IN" dirty="0"/>
            </a:p>
          </p:txBody>
        </p:sp>
        <p:pic>
          <p:nvPicPr>
            <p:cNvPr id="14" name="Picture 13" descr="A black background with a black rectangle&#10;&#10;Description automatically generated">
              <a:extLst>
                <a:ext uri="{FF2B5EF4-FFF2-40B4-BE49-F238E27FC236}">
                  <a16:creationId xmlns:a16="http://schemas.microsoft.com/office/drawing/2014/main" id="{49803899-367D-3C21-E0F8-88729DBB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21505" y="3881142"/>
              <a:ext cx="620177" cy="620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50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3AC3B-61F7-E83E-CDB7-C823B5D4249D}"/>
              </a:ext>
            </a:extLst>
          </p:cNvPr>
          <p:cNvSpPr txBox="1"/>
          <p:nvPr/>
        </p:nvSpPr>
        <p:spPr>
          <a:xfrm>
            <a:off x="0" y="1663616"/>
            <a:ext cx="810831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Comparison Operators : 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Equal to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-eq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or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==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checks if two values are equal</a:t>
            </a:r>
          </a:p>
          <a:p>
            <a:endParaRPr lang="en-IN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2. Greater Than or Equal to </a:t>
            </a: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</a:t>
            </a:r>
            <a:r>
              <a:rPr lang="en-IN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</a:t>
            </a: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checks if the left operand is greater than or equal to the right</a:t>
            </a: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Less Than or Equal to </a:t>
            </a: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–le </a:t>
            </a:r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checks if the left operand is less than or equal to the right</a:t>
            </a:r>
          </a:p>
          <a:p>
            <a:endParaRPr lang="en-IN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IN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3. Not Equal to </a:t>
            </a: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–ne </a:t>
            </a:r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or </a:t>
            </a: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!=:</a:t>
            </a:r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checks if two values are not equal</a:t>
            </a:r>
          </a:p>
          <a:p>
            <a:endParaRPr lang="en-IN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4. Greater Than </a:t>
            </a: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</a:t>
            </a:r>
            <a:r>
              <a:rPr lang="en-IN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gt</a:t>
            </a: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checks if the left operand is greater than the right</a:t>
            </a: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Less Than </a:t>
            </a: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</a:t>
            </a:r>
            <a:r>
              <a:rPr lang="en-IN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lt</a:t>
            </a: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checks if the left operand is less than the right </a:t>
            </a:r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B2B90-8BB7-6C01-3EF3-DFEBC333EF3F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73D6C-AA2D-39C8-DA70-ABECE19B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18828"/>
            <a:ext cx="1346136" cy="283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90119-1772-FDA9-F4C9-EAC865CA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36" y="2987055"/>
            <a:ext cx="1263635" cy="259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FC72F4-328B-8FBC-3EF2-E89B598E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461" y="2987055"/>
            <a:ext cx="1263636" cy="259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B2DDB7-7B8E-2BE6-E22C-BAEAEE257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068" y="3394703"/>
            <a:ext cx="1361988" cy="2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31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3AC3B-61F7-E83E-CDB7-C823B5D4249D}"/>
              </a:ext>
            </a:extLst>
          </p:cNvPr>
          <p:cNvSpPr txBox="1"/>
          <p:nvPr/>
        </p:nvSpPr>
        <p:spPr>
          <a:xfrm>
            <a:off x="6875" y="1663616"/>
            <a:ext cx="442941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Logical Operators :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&amp;&amp;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ensures both conditions must be true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||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checks the second condition if the first fails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B2B90-8BB7-6C01-3EF3-DFEBC333EF3F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4E88-6BF7-CBBF-37B8-7A2CEA03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8" y="2002170"/>
            <a:ext cx="3299795" cy="1580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498DA-E7E2-9335-4C61-C09C5DF0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358" y="2002170"/>
            <a:ext cx="3184519" cy="15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3AC3B-61F7-E83E-CDB7-C823B5D4249D}"/>
              </a:ext>
            </a:extLst>
          </p:cNvPr>
          <p:cNvSpPr txBox="1"/>
          <p:nvPr/>
        </p:nvSpPr>
        <p:spPr>
          <a:xfrm>
            <a:off x="0" y="1663616"/>
            <a:ext cx="758252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Logical Operators :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Ternary Operator (One-liner If-Else) : A simple way to write an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if-else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statement in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                one line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                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If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$a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</a:t>
            </a:r>
            <a:r>
              <a:rPr lang="en-US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gt</a:t>
            </a:r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is true, it prints “Greater”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                              Otherwise, it prints “Not Greater”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B2B90-8BB7-6C01-3EF3-DFEBC333EF3F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CC0D9-4F39-A3B2-7206-40012332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191" y="1663616"/>
            <a:ext cx="3236958" cy="135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F157E-B841-9632-8F7B-FEB1909A4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8" y="3948103"/>
            <a:ext cx="3516765" cy="3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2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8045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For Loop : The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loop iterates over a list or a range of values and performs actions for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each item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4B570-79D3-5916-74DE-C7887F5E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8" y="2390415"/>
            <a:ext cx="3869897" cy="1162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99DE1-C66A-88BF-2E02-F7E1C97D5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30" y="2138183"/>
            <a:ext cx="1910139" cy="2288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C1582-4E4F-2423-ECEB-F940E26A0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74" y="2455879"/>
            <a:ext cx="1240696" cy="14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6555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While Loop : The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while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loop runs as long as specified conditions is 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D906B-55EF-79C8-D708-E3603C7E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8" y="2525390"/>
            <a:ext cx="3127672" cy="138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27702D-CA0E-A5AB-9890-E92D7EB76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256" y="2018611"/>
            <a:ext cx="2660937" cy="24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1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7398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Until Loop : The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Until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loop continues to execute until the condition becomes 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4DA72-E6FA-A591-C380-ECB9EB76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4" y="2524975"/>
            <a:ext cx="3365405" cy="1522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400BF-6A72-A369-E37F-E292D060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675" y="2057173"/>
            <a:ext cx="2075242" cy="24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Infinite Loop : An Infinite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loop continues running indefinitely until it is manually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stopped (</a:t>
            </a:r>
            <a:r>
              <a:rPr lang="en-US" sz="16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e.g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using </a:t>
            </a:r>
            <a:r>
              <a:rPr lang="en-US" sz="16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ctrl+c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B08D3-E0BA-AA0C-19CF-F25EFD0D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2" y="2266883"/>
            <a:ext cx="2221466" cy="1047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A5673-5E37-CEFA-D736-0447448EC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041" y="2266883"/>
            <a:ext cx="2221466" cy="1054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DB8AA-9E03-B4C5-B76A-C747681E7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52" y="3351905"/>
            <a:ext cx="2221727" cy="1106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BA5303-C333-67C0-2336-602770962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041" y="3380529"/>
            <a:ext cx="2221466" cy="10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795281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Select Loop: The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select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loop creates a simple menu system, which allows users to select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 option from a list. It’s useful when you need a user-driven selection process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PS3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sets the prompt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select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loop displays options, </a:t>
            </a:r>
          </a:p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and each selection runs the corresponding case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break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statement exits the loop when user selects “Exit”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FFA02-9879-1D05-2B01-155C9124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8" y="2318612"/>
            <a:ext cx="2708039" cy="905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33293-A7BA-76D1-3C88-23DF3F28C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171" y="2318613"/>
            <a:ext cx="2708039" cy="1684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BDC51F-A193-627F-EF2F-7B6C0170F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49" y="2318612"/>
            <a:ext cx="1301677" cy="15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48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741581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Functions :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1. Defining Functions : You can define a function using either of these two syntaxes –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function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function_name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{…}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or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function_name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{…}</a:t>
            </a:r>
          </a:p>
          <a:p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 Basic Function : Functions are used to encapsulate reusable blocks of code, </a:t>
            </a:r>
            <a:r>
              <a:rPr lang="en-US" sz="16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Eg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greet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“Hello, welcome to Winter Bootcamp by GDG on campus ADGIPS!”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greet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#calling the function</a:t>
            </a:r>
          </a:p>
          <a:p>
            <a:endParaRPr lang="en-US" sz="16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581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794480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 Functions with Parameters : Functions can accept arguments, which are accessed via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$1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$2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etc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greet_user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“Hello, $1!”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greet_user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“Dev”</a:t>
            </a:r>
          </a:p>
          <a:p>
            <a:endParaRPr lang="en-US" sz="16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4. Return Values : Function return values via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and the output can be captured</a:t>
            </a:r>
          </a:p>
          <a:p>
            <a:r>
              <a:rPr lang="en-US" sz="9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add_numbers</a:t>
            </a:r>
            <a:r>
              <a:rPr lang="en-US" sz="9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9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9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9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result=$</a:t>
            </a:r>
            <a:r>
              <a:rPr lang="en-US" sz="9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((</a:t>
            </a:r>
            <a:r>
              <a:rPr lang="en-US" sz="9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$1+$2</a:t>
            </a:r>
            <a:r>
              <a:rPr lang="en-US" sz="9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</a:p>
          <a:p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sz="9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9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$result</a:t>
            </a:r>
          </a:p>
          <a:p>
            <a:r>
              <a:rPr lang="en-US" sz="9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r>
              <a:rPr lang="en-US" sz="9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sum=$</a:t>
            </a:r>
            <a:r>
              <a:rPr lang="en-US" sz="9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9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add_numbers</a:t>
            </a:r>
            <a:r>
              <a:rPr lang="en-US" sz="9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3 5</a:t>
            </a:r>
            <a:r>
              <a:rPr lang="en-US" sz="9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9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9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9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“The sum is: $sum”</a:t>
            </a:r>
          </a:p>
        </p:txBody>
      </p:sp>
    </p:spTree>
    <p:extLst>
      <p:ext uri="{BB962C8B-B14F-4D97-AF65-F5344CB8AC3E}">
        <p14:creationId xmlns:p14="http://schemas.microsoft.com/office/powerpoint/2010/main" val="383929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F97CB-6C96-AD59-C190-82201FADF671}"/>
              </a:ext>
            </a:extLst>
          </p:cNvPr>
          <p:cNvSpPr txBox="1"/>
          <p:nvPr/>
        </p:nvSpPr>
        <p:spPr>
          <a:xfrm>
            <a:off x="0" y="1071901"/>
            <a:ext cx="620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Franklin Gothic Heavy" panose="020B0903020102020204" pitchFamily="34" charset="0"/>
              </a:rPr>
              <a:t>MEET YOUR GUIDES 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FF36B7-BE49-514A-3587-D2D9BF5376C7}"/>
              </a:ext>
            </a:extLst>
          </p:cNvPr>
          <p:cNvSpPr txBox="1"/>
          <p:nvPr/>
        </p:nvSpPr>
        <p:spPr>
          <a:xfrm>
            <a:off x="2648195" y="2127981"/>
            <a:ext cx="49904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BookmanITC Lt BT" panose="02050604050505020204" pitchFamily="18" charset="0"/>
              </a:rPr>
              <a:t>Rohit Choudhary</a:t>
            </a:r>
          </a:p>
          <a:p>
            <a:pPr algn="ctr"/>
            <a:r>
              <a:rPr lang="en-US" sz="2800" b="1" dirty="0">
                <a:latin typeface="BookmanITC Lt BT" panose="02050604050505020204" pitchFamily="18" charset="0"/>
              </a:rPr>
              <a:t>(Instructor)</a:t>
            </a:r>
          </a:p>
          <a:p>
            <a:pPr algn="ctr"/>
            <a:r>
              <a:rPr lang="en-US" sz="2800" b="1" dirty="0" err="1">
                <a:latin typeface="BookmanITC Lt BT" panose="02050604050505020204" pitchFamily="18" charset="0"/>
              </a:rPr>
              <a:t>CyberSec</a:t>
            </a:r>
            <a:r>
              <a:rPr lang="en-US" sz="2800" b="1" dirty="0">
                <a:latin typeface="BookmanITC Lt BT" panose="02050604050505020204" pitchFamily="18" charset="0"/>
              </a:rPr>
              <a:t> - GDG</a:t>
            </a:r>
            <a:endParaRPr lang="en-IN" sz="2800" b="1" dirty="0">
              <a:latin typeface="BookmanITC Lt BT" panose="020506040505050202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D3AA5E-779D-B8E8-7829-AB0739A882E1}"/>
              </a:ext>
            </a:extLst>
          </p:cNvPr>
          <p:cNvGrpSpPr/>
          <p:nvPr/>
        </p:nvGrpSpPr>
        <p:grpSpPr>
          <a:xfrm>
            <a:off x="3104148" y="4071599"/>
            <a:ext cx="1118349" cy="334102"/>
            <a:chOff x="849689" y="2571750"/>
            <a:chExt cx="1118349" cy="334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5FD36-445D-8CF3-55DE-911398AECADB}"/>
                </a:ext>
              </a:extLst>
            </p:cNvPr>
            <p:cNvSpPr txBox="1"/>
            <p:nvPr/>
          </p:nvSpPr>
          <p:spPr>
            <a:xfrm>
              <a:off x="1106905" y="2571750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/>
                </a:rPr>
                <a:t>LinkedIn</a:t>
              </a:r>
              <a:endParaRPr lang="en-IN" dirty="0"/>
            </a:p>
          </p:txBody>
        </p:sp>
        <p:pic>
          <p:nvPicPr>
            <p:cNvPr id="18" name="Picture 17" descr="A blue square with black letters&#10;&#10;Description automatically generated">
              <a:extLst>
                <a:ext uri="{FF2B5EF4-FFF2-40B4-BE49-F238E27FC236}">
                  <a16:creationId xmlns:a16="http://schemas.microsoft.com/office/drawing/2014/main" id="{E47A03E9-4958-3005-A9D7-45EFDCD4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689" y="2598074"/>
              <a:ext cx="307778" cy="30777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F3AB5A-7322-FBCE-A612-DA6A1CCC524D}"/>
              </a:ext>
            </a:extLst>
          </p:cNvPr>
          <p:cNvGrpSpPr/>
          <p:nvPr/>
        </p:nvGrpSpPr>
        <p:grpSpPr>
          <a:xfrm>
            <a:off x="4977135" y="3915398"/>
            <a:ext cx="1267360" cy="620177"/>
            <a:chOff x="4921505" y="3881142"/>
            <a:chExt cx="1267360" cy="6201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5B6B32-FA16-2FA7-159E-9DA2DD1D0D2A}"/>
                </a:ext>
              </a:extLst>
            </p:cNvPr>
            <p:cNvSpPr txBox="1"/>
            <p:nvPr/>
          </p:nvSpPr>
          <p:spPr>
            <a:xfrm>
              <a:off x="5446354" y="4037341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/>
                </a:rPr>
                <a:t>GitHub</a:t>
              </a:r>
              <a:endParaRPr lang="en-IN" dirty="0"/>
            </a:p>
          </p:txBody>
        </p:sp>
        <p:pic>
          <p:nvPicPr>
            <p:cNvPr id="21" name="Picture 20" descr="A black background with a black rectangle&#10;&#10;Description automatically generated">
              <a:extLst>
                <a:ext uri="{FF2B5EF4-FFF2-40B4-BE49-F238E27FC236}">
                  <a16:creationId xmlns:a16="http://schemas.microsoft.com/office/drawing/2014/main" id="{D2A6C7B1-7010-E7DC-7570-5C5275DE9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1505" y="3881142"/>
              <a:ext cx="620177" cy="620177"/>
            </a:xfrm>
            <a:prstGeom prst="rect">
              <a:avLst/>
            </a:prstGeom>
          </p:spPr>
        </p:pic>
      </p:grpSp>
      <p:pic>
        <p:nvPicPr>
          <p:cNvPr id="23" name="Picture 22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2DE8C4DF-BF36-B25A-8964-FBF05E9F5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010" y="1751644"/>
            <a:ext cx="2881734" cy="273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0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66624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5. Conditional Logic and Loops : Functions can include conditions and loops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check_even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((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$1 % $2 == 0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then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“$1 is even”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else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echo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“$1 is odd”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check_even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7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Output: “7 is odd” </a:t>
            </a:r>
          </a:p>
          <a:p>
            <a:endParaRPr lang="en-US" sz="16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4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49455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 Recursion : Functions can call themselves recursively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factorial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[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$1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-le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then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else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prev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=$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factorial $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((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$1 – 1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echo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$1 *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prev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result=$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factorial 5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“Factorial of 5 is: $result”</a:t>
            </a:r>
          </a:p>
        </p:txBody>
      </p:sp>
    </p:spTree>
    <p:extLst>
      <p:ext uri="{BB962C8B-B14F-4D97-AF65-F5344CB8AC3E}">
        <p14:creationId xmlns:p14="http://schemas.microsoft.com/office/powerpoint/2010/main" val="3371621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681308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7. Default Values : Set default values for arguments using ${1 : -</a:t>
            </a:r>
            <a:r>
              <a:rPr lang="en-US" sz="16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default_value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greet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local name=${1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:-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Guest }</a:t>
            </a:r>
            <a:endParaRPr lang="en-US" sz="16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”Hello, $name!”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greet “Dev”                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“Hello, Dev!”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greet                            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“Hello, Guest!”</a:t>
            </a:r>
          </a:p>
        </p:txBody>
      </p:sp>
    </p:spTree>
    <p:extLst>
      <p:ext uri="{BB962C8B-B14F-4D97-AF65-F5344CB8AC3E}">
        <p14:creationId xmlns:p14="http://schemas.microsoft.com/office/powerpoint/2010/main" val="2258739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80153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8. Passing Arguments by Reference : Bash doesn’t directly support passing by reference but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can simulate it using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eval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modify_value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  <a:endParaRPr lang="en-US" sz="16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eval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$1=\$2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modify_value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var 100</a:t>
            </a:r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“The value of var is now: $var” </a:t>
            </a:r>
          </a:p>
          <a:p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“The value of var is now: 100”</a:t>
            </a:r>
          </a:p>
        </p:txBody>
      </p:sp>
    </p:spTree>
    <p:extLst>
      <p:ext uri="{BB962C8B-B14F-4D97-AF65-F5344CB8AC3E}">
        <p14:creationId xmlns:p14="http://schemas.microsoft.com/office/powerpoint/2010/main" val="4285647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811311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9. Arguments Passing : You can pass arguments to functions, and they can be accessed inside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function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Positional Arguments 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$1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$2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$3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These represent Individual arguments passed to a function or a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$1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 the first argument,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$2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 the second, and so on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greet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“Hello, $1! You are $2 years old.”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greet “Dev” 18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Output: Hello, Dev! You are 18 years old.</a:t>
            </a:r>
          </a:p>
        </p:txBody>
      </p:sp>
    </p:spTree>
    <p:extLst>
      <p:ext uri="{BB962C8B-B14F-4D97-AF65-F5344CB8AC3E}">
        <p14:creationId xmlns:p14="http://schemas.microsoft.com/office/powerpoint/2010/main" val="3318240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798167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All Arguments 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$@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represents all the arguments passed to a function or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Each argument is treat as a separate word, which is especially useful when looping over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the arguments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print_all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arg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“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$@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”;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                                  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Output:             </a:t>
            </a:r>
            <a:endParaRPr lang="en-US" sz="16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“$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arg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”                                                   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Apple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done                                                                   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Banana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                                                                                 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Cherry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print_all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“Apple” “Banana” “Cherry”</a:t>
            </a:r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1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76562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All Arguments as a Single String 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$*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Similar to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$@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but it treats all arguments as a single string, meaning spaces between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arguments may be lost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print_all_as_string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$*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print_all_as_string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“Apple” “Banana” “Cherry”</a:t>
            </a:r>
          </a:p>
          <a:p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Apple Banana Cherry</a:t>
            </a:r>
          </a:p>
        </p:txBody>
      </p:sp>
    </p:spTree>
    <p:extLst>
      <p:ext uri="{BB962C8B-B14F-4D97-AF65-F5344CB8AC3E}">
        <p14:creationId xmlns:p14="http://schemas.microsoft.com/office/powerpoint/2010/main" val="2267823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663616"/>
            <a:ext cx="62295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Number of Arguments 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$#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gives the count of the arguments passed to a function or script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</a:t>
            </a: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count_args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 )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“Number of arguments: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$#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count_arg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“Apple” “Banana” “Cherry”</a:t>
            </a:r>
          </a:p>
          <a:p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Number of arguments: 3</a:t>
            </a:r>
          </a:p>
        </p:txBody>
      </p:sp>
    </p:spTree>
    <p:extLst>
      <p:ext uri="{BB962C8B-B14F-4D97-AF65-F5344CB8AC3E}">
        <p14:creationId xmlns:p14="http://schemas.microsoft.com/office/powerpoint/2010/main" val="4131829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8050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Shift Operator in Bash : The shift command in bash allows you to move (shift) the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positional parameters (arguments) passed to a script or function. Here’s a brief explanation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of how it works –</a:t>
            </a:r>
            <a:endParaRPr lang="en-IN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980F-FD71-DCFA-9828-50874354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8" y="2494613"/>
            <a:ext cx="2304605" cy="20498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1723F-A9A5-D73F-A367-758AD781B049}"/>
              </a:ext>
            </a:extLst>
          </p:cNvPr>
          <p:cNvGrpSpPr/>
          <p:nvPr/>
        </p:nvGrpSpPr>
        <p:grpSpPr>
          <a:xfrm>
            <a:off x="2585073" y="2494613"/>
            <a:ext cx="3361965" cy="2049886"/>
            <a:chOff x="0" y="0"/>
            <a:chExt cx="9144000" cy="52964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742088-A366-389C-26F9-6CF960A4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144000" cy="30865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B28C8-E3E6-8E25-676C-A526BC53D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933538"/>
              <a:ext cx="9144000" cy="236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911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EB7A1-67F4-65B7-0AEF-718BED4C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8" y="1663616"/>
            <a:ext cx="4020215" cy="2825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8CEC49-582C-379D-F5BF-38563534A1FB}"/>
              </a:ext>
            </a:extLst>
          </p:cNvPr>
          <p:cNvGrpSpPr/>
          <p:nvPr/>
        </p:nvGrpSpPr>
        <p:grpSpPr>
          <a:xfrm>
            <a:off x="4207615" y="1663616"/>
            <a:ext cx="3093835" cy="2289617"/>
            <a:chOff x="451861" y="-504366"/>
            <a:chExt cx="8345065" cy="65561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636753A-19D5-92C8-A804-3B278078F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861" y="-504366"/>
              <a:ext cx="8345065" cy="36771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2AB7A4-09F3-1028-D2EA-4681E551E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861" y="2927180"/>
              <a:ext cx="8345065" cy="3124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63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227DA2-2721-6B4B-4C03-7C5D552C251D}"/>
              </a:ext>
            </a:extLst>
          </p:cNvPr>
          <p:cNvSpPr txBox="1"/>
          <p:nvPr/>
        </p:nvSpPr>
        <p:spPr>
          <a:xfrm>
            <a:off x="689069" y="2265618"/>
            <a:ext cx="6799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achen BT" panose="02040806020206050204" pitchFamily="18" charset="0"/>
              </a:rPr>
              <a:t>BASH SCRIPTING</a:t>
            </a:r>
            <a:endParaRPr lang="en-IN" sz="6000" dirty="0">
              <a:latin typeface="Aachen BT" panose="02040806020206050204" pitchFamily="18" charset="0"/>
            </a:endParaRPr>
          </a:p>
        </p:txBody>
      </p:sp>
      <p:pic>
        <p:nvPicPr>
          <p:cNvPr id="4" name="Picture 3" descr="A blue dragon with wings and text&#10;&#10;Description automatically generated">
            <a:extLst>
              <a:ext uri="{FF2B5EF4-FFF2-40B4-BE49-F238E27FC236}">
                <a16:creationId xmlns:a16="http://schemas.microsoft.com/office/drawing/2014/main" id="{56A902AE-5BE4-983C-D7C7-2EE0EC19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16" y="3210436"/>
            <a:ext cx="1181175" cy="921972"/>
          </a:xfrm>
          <a:prstGeom prst="rect">
            <a:avLst/>
          </a:prstGeom>
        </p:spPr>
      </p:pic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115D4300-8F28-AD8C-195C-75380D874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940" y="2935149"/>
            <a:ext cx="2515817" cy="1828905"/>
          </a:xfrm>
          <a:prstGeom prst="rect">
            <a:avLst/>
          </a:prstGeom>
        </p:spPr>
      </p:pic>
      <p:pic>
        <p:nvPicPr>
          <p:cNvPr id="15" name="Picture 14" descr="A logo for a company&#10;&#10;Description automatically generated">
            <a:extLst>
              <a:ext uri="{FF2B5EF4-FFF2-40B4-BE49-F238E27FC236}">
                <a16:creationId xmlns:a16="http://schemas.microsoft.com/office/drawing/2014/main" id="{B0ED8D90-FDA5-38BF-A8B4-25D528B4B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80" y="1237533"/>
            <a:ext cx="1974227" cy="1096793"/>
          </a:xfrm>
          <a:prstGeom prst="rect">
            <a:avLst/>
          </a:prstGeom>
        </p:spPr>
      </p:pic>
      <p:pic>
        <p:nvPicPr>
          <p:cNvPr id="18" name="Picture 17" descr="A computer screen with a white text&#10;&#10;Description automatically generated">
            <a:extLst>
              <a:ext uri="{FF2B5EF4-FFF2-40B4-BE49-F238E27FC236}">
                <a16:creationId xmlns:a16="http://schemas.microsoft.com/office/drawing/2014/main" id="{AC01C2D1-889E-73B3-209A-F2FFD3DD2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4469" y="1192169"/>
            <a:ext cx="1288762" cy="114215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A46936-BCF7-F45A-463A-720DF006E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635" y="3210436"/>
            <a:ext cx="1983097" cy="1278329"/>
          </a:xfrm>
          <a:prstGeom prst="rect">
            <a:avLst/>
          </a:prstGeom>
        </p:spPr>
      </p:pic>
      <p:pic>
        <p:nvPicPr>
          <p:cNvPr id="2050" name="Picture 2" descr="Download Linux, Unix, Tux. Royalty-Free Vector Graphic - Pixabay">
            <a:extLst>
              <a:ext uri="{FF2B5EF4-FFF2-40B4-BE49-F238E27FC236}">
                <a16:creationId xmlns:a16="http://schemas.microsoft.com/office/drawing/2014/main" id="{531CC158-13F6-5733-645A-7921A6EE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27" y="626392"/>
            <a:ext cx="1387237" cy="16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814678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Break Statement : Exits a loop prematurely (Syntax –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break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or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break “number”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)Example–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{1 . . 5};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[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–eq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then break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done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Loops until </a:t>
            </a:r>
            <a:r>
              <a:rPr lang="en-US" sz="1600" b="1" dirty="0" err="1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=3, then exits</a:t>
            </a:r>
          </a:p>
          <a:p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Continue Statement : Skips the current loop iteration and moves to the next one</a:t>
            </a:r>
          </a:p>
          <a:p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</a:t>
            </a:r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1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1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{1 . . 5}; </a:t>
            </a:r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</a:t>
            </a:r>
          </a:p>
          <a:p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[</a:t>
            </a:r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1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r>
              <a:rPr lang="en-US" sz="11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–eq </a:t>
            </a:r>
            <a:r>
              <a:rPr lang="en-US" sz="11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en-US" sz="11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then continue</a:t>
            </a:r>
            <a:r>
              <a:rPr lang="en-US" sz="11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</a:t>
            </a:r>
          </a:p>
          <a:p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1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1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r>
              <a:rPr lang="en-US" sz="11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sz="11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1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done</a:t>
            </a:r>
          </a:p>
          <a:p>
            <a:r>
              <a:rPr lang="en-US" sz="11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Skips iteration when </a:t>
            </a:r>
            <a:r>
              <a:rPr lang="en-US" sz="1100" b="1" dirty="0" err="1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1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=3</a:t>
            </a:r>
          </a:p>
          <a:p>
            <a:endParaRPr lang="en-IN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01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666400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Break and Continue in Nested Loops :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Example–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{1 . . 3};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for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in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{1 . . 3};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[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–eq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 &amp;&amp; [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$j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–eq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]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then break 2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=$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j=$j”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done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done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Exits both loops when </a:t>
            </a:r>
            <a:r>
              <a:rPr lang="en-US" sz="1600" b="1" dirty="0" err="1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=2 and j=2</a:t>
            </a:r>
          </a:p>
          <a:p>
            <a:endParaRPr lang="en-US" sz="16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exit Command : Exits a script with a status code (0 for success, non-zero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 error), syntax is</a:t>
            </a:r>
            <a:r>
              <a:rPr lang="en-US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exit &lt;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exit_code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 </a:t>
            </a:r>
            <a:r>
              <a:rPr lang="en-US" sz="16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Eg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exit 1 #Exits with an error</a:t>
            </a:r>
          </a:p>
        </p:txBody>
      </p:sp>
    </p:spTree>
    <p:extLst>
      <p:ext uri="{BB962C8B-B14F-4D97-AF65-F5344CB8AC3E}">
        <p14:creationId xmlns:p14="http://schemas.microsoft.com/office/powerpoint/2010/main" val="2121251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3AC3B-61F7-E83E-CDB7-C823B5D4249D}"/>
              </a:ext>
            </a:extLst>
          </p:cNvPr>
          <p:cNvSpPr txBox="1"/>
          <p:nvPr/>
        </p:nvSpPr>
        <p:spPr>
          <a:xfrm>
            <a:off x="0" y="1663616"/>
            <a:ext cx="80986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Seq Command : The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seq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command in Linux is used to generate a sequence of numbers.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It’s commonly used in shell scripting or on the command line to generate numbers for loops,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lists or ranges. Basic Syntax –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seq [options] &lt;start&gt; &lt;end&gt;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 : The starting number of the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 : The ending number of the sequence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Examples –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B2B90-8BB7-6C01-3EF3-DFEBC333EF3F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3DBB5-7A7A-4C24-6455-0EFF77A3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07" y="2937143"/>
            <a:ext cx="2970080" cy="1409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7A56E5-BB85-2507-5594-22DDDFFED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611" y="2503725"/>
            <a:ext cx="2970080" cy="1409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A0EB99-3389-C5A5-6AAF-F780F6388FA2}"/>
              </a:ext>
            </a:extLst>
          </p:cNvPr>
          <p:cNvSpPr txBox="1"/>
          <p:nvPr/>
        </p:nvSpPr>
        <p:spPr>
          <a:xfrm>
            <a:off x="2150960" y="4346334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1</a:t>
            </a:r>
            <a:endParaRPr lang="en-IN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40F0A-1410-78AD-044C-D6BC30DE69E2}"/>
              </a:ext>
            </a:extLst>
          </p:cNvPr>
          <p:cNvSpPr txBox="1"/>
          <p:nvPr/>
        </p:nvSpPr>
        <p:spPr>
          <a:xfrm>
            <a:off x="5286664" y="3912916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2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2862787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B2B90-8BB7-6C01-3EF3-DFEBC333EF3F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A0EB99-3389-C5A5-6AAF-F780F6388FA2}"/>
              </a:ext>
            </a:extLst>
          </p:cNvPr>
          <p:cNvSpPr txBox="1"/>
          <p:nvPr/>
        </p:nvSpPr>
        <p:spPr>
          <a:xfrm>
            <a:off x="1539245" y="4043721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3</a:t>
            </a:r>
            <a:endParaRPr lang="en-IN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40F0A-1410-78AD-044C-D6BC30DE69E2}"/>
              </a:ext>
            </a:extLst>
          </p:cNvPr>
          <p:cNvSpPr txBox="1"/>
          <p:nvPr/>
        </p:nvSpPr>
        <p:spPr>
          <a:xfrm>
            <a:off x="5417698" y="3419880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4</a:t>
            </a:r>
            <a:endParaRPr lang="en-IN" sz="11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5A2AB5-02CD-9EDB-5A76-38BEC08A86C3}"/>
              </a:ext>
            </a:extLst>
          </p:cNvPr>
          <p:cNvGrpSpPr/>
          <p:nvPr/>
        </p:nvGrpSpPr>
        <p:grpSpPr>
          <a:xfrm>
            <a:off x="103128" y="1615006"/>
            <a:ext cx="3754209" cy="2388098"/>
            <a:chOff x="292388" y="1467785"/>
            <a:chExt cx="9069066" cy="4400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2030F5-1895-281B-AD81-ECBC46516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388" y="1467785"/>
              <a:ext cx="9069066" cy="17337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7586E2-8EA0-18DA-E770-EBF16559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388" y="3086295"/>
              <a:ext cx="9069066" cy="2781688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1C96F17-A495-069F-0E77-34BF316DF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581" y="1581685"/>
            <a:ext cx="3754209" cy="18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15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B2B90-8BB7-6C01-3EF3-DFEBC333EF3F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A0EB99-3389-C5A5-6AAF-F780F6388FA2}"/>
              </a:ext>
            </a:extLst>
          </p:cNvPr>
          <p:cNvSpPr txBox="1"/>
          <p:nvPr/>
        </p:nvSpPr>
        <p:spPr>
          <a:xfrm>
            <a:off x="1424516" y="3681490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5</a:t>
            </a:r>
            <a:endParaRPr lang="en-IN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40F0A-1410-78AD-044C-D6BC30DE69E2}"/>
              </a:ext>
            </a:extLst>
          </p:cNvPr>
          <p:cNvSpPr txBox="1"/>
          <p:nvPr/>
        </p:nvSpPr>
        <p:spPr>
          <a:xfrm>
            <a:off x="5304622" y="3812295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6</a:t>
            </a:r>
            <a:endParaRPr lang="en-IN" sz="1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BD7B7-F229-F4A4-ADA0-FC3A80735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8" y="1663617"/>
            <a:ext cx="3524751" cy="201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953E5-509E-22C0-C682-3A8532B81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81" y="650923"/>
            <a:ext cx="2928257" cy="31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7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567364"/>
            <a:ext cx="8068234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Brace Expansion : It is a feature in the shell (especially Bash) that allows you to generate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multiple text strings from a single expression. It is typically used to create lists of strings or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numbers, or to generate filenames with multiple variations. Brace expansion is a simple and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efficient way to generate multiple values without having to manually list them</a:t>
            </a:r>
          </a:p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Basic syntax – </a:t>
            </a:r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{item1, item2, item3}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This will generate a list containing the individual items within the</a:t>
            </a:r>
          </a:p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braces</a:t>
            </a:r>
          </a:p>
          <a:p>
            <a:endParaRPr lang="en-US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Creating a List of words : You can generate a list of words by expanding a comma-separated list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{apple, banana, cherry}</a:t>
            </a:r>
          </a:p>
          <a:p>
            <a:r>
              <a:rPr lang="en-US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apply banana cherry</a:t>
            </a:r>
          </a:p>
          <a:p>
            <a:endParaRPr lang="en-US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Range of Numbers : </a:t>
            </a:r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{1 . . 5} </a:t>
            </a:r>
          </a:p>
          <a:p>
            <a:r>
              <a:rPr lang="en-US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Output : 1 2 3 4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</p:spTree>
    <p:extLst>
      <p:ext uri="{BB962C8B-B14F-4D97-AF65-F5344CB8AC3E}">
        <p14:creationId xmlns:p14="http://schemas.microsoft.com/office/powerpoint/2010/main" val="2868009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738375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Range of Letters : You can also create a range of letters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{a . . e}</a:t>
            </a:r>
          </a:p>
          <a:p>
            <a:r>
              <a:rPr lang="en-US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a b c d e</a:t>
            </a:r>
          </a:p>
          <a:p>
            <a:endParaRPr lang="en-US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Range with Step Size : You can specify a step size by including it after the range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{1 . . 10 . . 2}</a:t>
            </a:r>
          </a:p>
          <a:p>
            <a:r>
              <a:rPr lang="en-US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1 3 5 7 9</a:t>
            </a:r>
          </a:p>
          <a:p>
            <a:endParaRPr lang="en-US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Combining Text with Variables : You can use brace expansion to combine static text with var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file{1 . . 3}.txt</a:t>
            </a:r>
          </a:p>
          <a:p>
            <a:r>
              <a:rPr lang="en-US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file1.txt file2.txt file3.txt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</p:spTree>
    <p:extLst>
      <p:ext uri="{BB962C8B-B14F-4D97-AF65-F5344CB8AC3E}">
        <p14:creationId xmlns:p14="http://schemas.microsoft.com/office/powerpoint/2010/main" val="3762476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75216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Nested Brace Expansion : You can also nest brace expansions to create more complex patterns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{A,B}{1,2}</a:t>
            </a:r>
          </a:p>
          <a:p>
            <a:r>
              <a:rPr lang="en-US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A1 A2 B1 B2</a:t>
            </a:r>
          </a:p>
          <a:p>
            <a:endParaRPr lang="en-US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Multiple Elements in a Single Expansion : 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{A,B,C}{1,2,3}</a:t>
            </a:r>
          </a:p>
          <a:p>
            <a:r>
              <a:rPr lang="en-US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A1 A2 A3 B1 B2 B3 C1 C2 C3</a:t>
            </a:r>
          </a:p>
          <a:p>
            <a:endParaRPr lang="en-US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Files and Directories : You can use brace expansion to generate multiple files or directory</a:t>
            </a:r>
          </a:p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names</a:t>
            </a:r>
          </a:p>
          <a:p>
            <a:r>
              <a:rPr lang="en-US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mkdir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{1,2,3}</a:t>
            </a:r>
          </a:p>
          <a:p>
            <a:r>
              <a:rPr lang="en-US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 : This will create the Directories dir1, dir2, and dir3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</p:spTree>
    <p:extLst>
      <p:ext uri="{BB962C8B-B14F-4D97-AF65-F5344CB8AC3E}">
        <p14:creationId xmlns:p14="http://schemas.microsoft.com/office/powerpoint/2010/main" val="4251074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782457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Important Points :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Brace expansion happens before any other shell operations like variable expansion or command</a:t>
            </a:r>
          </a:p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substitution</a:t>
            </a:r>
            <a:endParaRPr lang="en-US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It is not the same as parameter expansion or </a:t>
            </a:r>
            <a:r>
              <a:rPr lang="en-US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globbing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It is handled directly by the shell before the</a:t>
            </a:r>
          </a:p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command 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 spaces between commas in the braces. It should be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{item1,item2} </a:t>
            </a: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instead of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{item1, item2}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</p:spTree>
    <p:extLst>
      <p:ext uri="{BB962C8B-B14F-4D97-AF65-F5344CB8AC3E}">
        <p14:creationId xmlns:p14="http://schemas.microsoft.com/office/powerpoint/2010/main" val="1628073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512362"/>
            <a:ext cx="811953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getopts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command : The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getopts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command is used In shell scripting (primarily in Bash) to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parse command-line options (flags) and arguments passed to a script. It provides a way to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handle options and arguments in a structured and consistent manner, making your script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more flexible and user-friendly. Basic syntax –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getopts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option_string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”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option_string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A string of valid option letters. If an option requires an argument, you 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append a colon 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after the letter (e.g.,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a: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means option a expects and argument)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variable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: The variable where the parsed option will be stored</a:t>
            </a:r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getopts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getopts</a:t>
            </a:r>
            <a:r>
              <a:rPr lang="en-US" sz="13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process command-line arguments one by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It sets the value of the </a:t>
            </a:r>
            <a:r>
              <a:rPr lang="en-US" sz="13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variable</a:t>
            </a:r>
            <a:r>
              <a:rPr lang="en-US" sz="13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to the current option 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the option requires an argument, </a:t>
            </a:r>
            <a:r>
              <a:rPr lang="en-US" sz="13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getopts</a:t>
            </a:r>
            <a:r>
              <a:rPr lang="en-US" sz="13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will assign that argument to a special </a:t>
            </a:r>
          </a:p>
          <a:p>
            <a:r>
              <a:rPr lang="en-US" sz="13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variable, usually </a:t>
            </a:r>
            <a:r>
              <a:rPr lang="en-US" sz="13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$0PTARG</a:t>
            </a:r>
          </a:p>
        </p:txBody>
      </p:sp>
    </p:spTree>
    <p:extLst>
      <p:ext uri="{BB962C8B-B14F-4D97-AF65-F5344CB8AC3E}">
        <p14:creationId xmlns:p14="http://schemas.microsoft.com/office/powerpoint/2010/main" val="196238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807304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Introduction to Shell Scripting Basics :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Shell Scripting is a powerful way to automate and streamline tasks within a Linux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environment by writing and executing commands. It’s invaluable for system administration,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task automation, and enhancing productivity.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Types of Shells : Some Popular shells include: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bash (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Bourne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Again Shell) – most widely used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sh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Bourne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Shell)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ksh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(Korn Shell)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zsh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(Z Shell) </a:t>
            </a:r>
            <a:endParaRPr lang="en-IN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7C377-8F65-ED4F-8E3A-09E083DC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8" y="1602984"/>
            <a:ext cx="3265714" cy="2767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03BA8-D0B9-9C28-11B0-F9F3EFCC74F7}"/>
              </a:ext>
            </a:extLst>
          </p:cNvPr>
          <p:cNvSpPr txBox="1"/>
          <p:nvPr/>
        </p:nvSpPr>
        <p:spPr>
          <a:xfrm>
            <a:off x="1294998" y="431761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1</a:t>
            </a:r>
            <a:endParaRPr lang="en-IN" sz="1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B4705A-4C81-C570-461E-9DD77FE9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598" y="753669"/>
            <a:ext cx="3648351" cy="316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A3EC28-E1F8-D725-85B4-D375B4EDE83B}"/>
              </a:ext>
            </a:extLst>
          </p:cNvPr>
          <p:cNvSpPr txBox="1"/>
          <p:nvPr/>
        </p:nvSpPr>
        <p:spPr>
          <a:xfrm>
            <a:off x="5063786" y="391422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2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31080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03BA8-D0B9-9C28-11B0-F9F3EFCC74F7}"/>
              </a:ext>
            </a:extLst>
          </p:cNvPr>
          <p:cNvSpPr txBox="1"/>
          <p:nvPr/>
        </p:nvSpPr>
        <p:spPr>
          <a:xfrm>
            <a:off x="4882260" y="3297767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3</a:t>
            </a:r>
            <a:endParaRPr lang="en-IN" sz="11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1B23DC-CB24-CD64-19E8-B80296655E78}"/>
              </a:ext>
            </a:extLst>
          </p:cNvPr>
          <p:cNvGrpSpPr/>
          <p:nvPr/>
        </p:nvGrpSpPr>
        <p:grpSpPr>
          <a:xfrm>
            <a:off x="161778" y="1663615"/>
            <a:ext cx="3312941" cy="2654003"/>
            <a:chOff x="161779" y="1663616"/>
            <a:chExt cx="2574388" cy="24582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704649-53E5-604F-7999-D1C06AF9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80" y="1663616"/>
              <a:ext cx="2574387" cy="15081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B2ECF9-A4AC-7F4C-E4C7-0EC7EA2B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43750"/>
            <a:stretch/>
          </p:blipFill>
          <p:spPr>
            <a:xfrm>
              <a:off x="161779" y="3110426"/>
              <a:ext cx="2574387" cy="1011408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679EC2A-6B57-0A73-F130-14815769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0850"/>
          <a:stretch/>
        </p:blipFill>
        <p:spPr>
          <a:xfrm>
            <a:off x="3615397" y="1663614"/>
            <a:ext cx="3562328" cy="15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94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03BA8-D0B9-9C28-11B0-F9F3EFCC74F7}"/>
              </a:ext>
            </a:extLst>
          </p:cNvPr>
          <p:cNvSpPr txBox="1"/>
          <p:nvPr/>
        </p:nvSpPr>
        <p:spPr>
          <a:xfrm>
            <a:off x="5252646" y="244705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Example 4</a:t>
            </a:r>
            <a:endParaRPr lang="en-IN" sz="1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00671-BA5C-25BC-E34B-6F153933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8" y="1663617"/>
            <a:ext cx="3788228" cy="2795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5542A-3166-F8BC-4B60-751FEF31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725"/>
          <a:stretch/>
        </p:blipFill>
        <p:spPr>
          <a:xfrm>
            <a:off x="3997779" y="1663616"/>
            <a:ext cx="3640554" cy="7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09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A551-438F-CBB0-FB03-3FD2E8D24559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FD24D-93C4-9AF9-85D1-901C7743F424}"/>
              </a:ext>
            </a:extLst>
          </p:cNvPr>
          <p:cNvSpPr txBox="1"/>
          <p:nvPr/>
        </p:nvSpPr>
        <p:spPr>
          <a:xfrm>
            <a:off x="0" y="1512362"/>
            <a:ext cx="798648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Exiting when No Arguments Are Provided: If no arguments are given or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getopts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finds a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missing or incorrect argument, it will return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?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which can be caught to display an error or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usage message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Key Points :                                                                                            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getopts</a:t>
            </a:r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is used to process options                                                                                1. Provides a simple and standard way to</a:t>
            </a:r>
          </a:p>
          <a:p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one by one.                                                                                                                            handle command-line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$OPTARG </a:t>
            </a:r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contains the value for                                                                                    2. Makes scripts more user-friendly and</a:t>
            </a:r>
          </a:p>
          <a:p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options that take arguments.                                                                                          interactive.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getopts</a:t>
            </a:r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does not handle long options</a:t>
            </a:r>
          </a:p>
          <a:p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directly you will need to process them</a:t>
            </a:r>
          </a:p>
          <a:p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Manually if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Return codes:</a:t>
            </a:r>
          </a:p>
          <a:p>
            <a:r>
              <a:rPr lang="en-US" sz="12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The option was successfully processed.</a:t>
            </a:r>
          </a:p>
          <a:p>
            <a:r>
              <a:rPr lang="en-US" sz="12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Invalid option or missing argument.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E215-B646-395B-9374-7AC5E550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72" y="2107768"/>
            <a:ext cx="2333067" cy="24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9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752321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basename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Strips the directory path and returns only the filename. You can also remove a file 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extension if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: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basename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/home/user/file.txt            file.txt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and</a:t>
            </a:r>
          </a:p>
          <a:p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</a:t>
            </a:r>
            <a:r>
              <a:rPr lang="en-IN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basename</a:t>
            </a:r>
            <a:r>
              <a:rPr lang="en-IN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/home/user/file.txt .txt          file</a:t>
            </a:r>
          </a:p>
          <a:p>
            <a:endParaRPr lang="en-IN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 </a:t>
            </a:r>
            <a:r>
              <a:rPr lang="en-IN" sz="16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dirname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Strips the filename and returns the directory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 </a:t>
            </a:r>
            <a:r>
              <a:rPr lang="en-IN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dirname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/home/user/file.txt         /home/user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F8EAB39-508D-91DD-6915-3AE3DAF70EBC}"/>
              </a:ext>
            </a:extLst>
          </p:cNvPr>
          <p:cNvSpPr/>
          <p:nvPr/>
        </p:nvSpPr>
        <p:spPr>
          <a:xfrm>
            <a:off x="4001360" y="2487208"/>
            <a:ext cx="261257" cy="1690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E7609C0-11A3-4181-B469-BEEA5E591CA6}"/>
              </a:ext>
            </a:extLst>
          </p:cNvPr>
          <p:cNvSpPr/>
          <p:nvPr/>
        </p:nvSpPr>
        <p:spPr>
          <a:xfrm>
            <a:off x="4262617" y="2735861"/>
            <a:ext cx="261257" cy="1690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C62DC2F-28DF-937E-CDCE-DB795BDD6C0F}"/>
              </a:ext>
            </a:extLst>
          </p:cNvPr>
          <p:cNvSpPr/>
          <p:nvPr/>
        </p:nvSpPr>
        <p:spPr>
          <a:xfrm>
            <a:off x="3740103" y="3703780"/>
            <a:ext cx="261257" cy="1690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634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78181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3.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realpath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Resolves and returns the absolute path of a file or directory, resolving symbolic links.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 :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realpath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file.txt           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/home/user/Documents/file.txt</a:t>
            </a:r>
          </a:p>
          <a:p>
            <a:endParaRPr lang="en-IN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4. File/Directory Existence Checks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-d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&lt;folder&gt; 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checks if a directory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 –d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&lt;folder&gt;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: checks if a directory does not exist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-f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&lt;file&gt; 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checks if a file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 –f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&lt;file&gt; 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checks if a file does not exist</a:t>
            </a:r>
            <a:endParaRPr lang="en-IN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F8EAB39-508D-91DD-6915-3AE3DAF70EBC}"/>
              </a:ext>
            </a:extLst>
          </p:cNvPr>
          <p:cNvSpPr/>
          <p:nvPr/>
        </p:nvSpPr>
        <p:spPr>
          <a:xfrm>
            <a:off x="2701950" y="2246574"/>
            <a:ext cx="261257" cy="1690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E3741-174D-7FC6-5953-BCCFA3641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56" y="3527266"/>
            <a:ext cx="2619510" cy="6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97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57166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5. Random and UID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: Generates a random number between 0 and 32767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UID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: Stores the user ID of the currently logged-in user </a:t>
            </a:r>
            <a:endParaRPr lang="en-IN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DAC9B-6054-8BAC-AF7D-878BEB48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172" y="2571750"/>
            <a:ext cx="4232569" cy="170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98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79704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To continue running even after the terminal is closed, you can use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nohup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(short for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“no hang up”). This command is useful for running long-running processes or scripts in the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background, even if the terminal session is closed or disconnected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to Use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nohup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: To run a script in the background and keep it running after closing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terminal, use the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nohup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command followed by the script or command and an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to run it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the background. Example: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nohup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bash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myscript.sh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will run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myscript.sh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the background, and the terminal can be close without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interrupting the execution of the script. The standard output will be redirected to a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file called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nohup.out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unless you specify a different file</a:t>
            </a:r>
            <a:endParaRPr lang="en-IN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30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70A37-CA7E-9A76-0387-1984BC3A3CE5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3D8A6-2F01-66F0-AAB2-68ACD3E64FEA}"/>
              </a:ext>
            </a:extLst>
          </p:cNvPr>
          <p:cNvSpPr txBox="1"/>
          <p:nvPr/>
        </p:nvSpPr>
        <p:spPr>
          <a:xfrm>
            <a:off x="0" y="1663616"/>
            <a:ext cx="7739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Redirecting Output : If you don’t want to see the output in the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nohup.out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file, you can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redirect it to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/dev/null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 </a:t>
            </a:r>
            <a:r>
              <a:rPr lang="en-US" sz="16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nohup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./myscript.sh </a:t>
            </a:r>
            <a:r>
              <a:rPr lang="en-US" sz="1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 /dev/null 2&gt;&amp;1 &amp;</a:t>
            </a:r>
          </a:p>
        </p:txBody>
      </p:sp>
    </p:spTree>
    <p:extLst>
      <p:ext uri="{BB962C8B-B14F-4D97-AF65-F5344CB8AC3E}">
        <p14:creationId xmlns:p14="http://schemas.microsoft.com/office/powerpoint/2010/main" val="2800550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931748"/>
            <a:ext cx="795602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Project: Simple Calculator –</a:t>
            </a:r>
          </a:p>
          <a:p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calculator will support basic arithmetic operations like addition, subtraction, multiplication,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and division. The user can input the operation and two numbers, and the script will return the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result.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202273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</p:spTree>
    <p:extLst>
      <p:ext uri="{BB962C8B-B14F-4D97-AF65-F5344CB8AC3E}">
        <p14:creationId xmlns:p14="http://schemas.microsoft.com/office/powerpoint/2010/main" val="82545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813556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echo $0 or echo $SHELL : Run any of these commands to identify your current shell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How to create a File and Use It : Creating and editing files using the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command is a core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skill (vi – vim text editor) for working in Unix and Linux environments. Here’s a step-by-step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guide on creating a file, entering content, and saving it with vi, as well as how to run your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script and view it’s output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Opening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to Create a New File: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Open your terminal and type the following command to create or open a file in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my_script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.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 (don’t leave space between name and .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sh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I have done it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for clear visibility)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</p:spTree>
    <p:extLst>
      <p:ext uri="{BB962C8B-B14F-4D97-AF65-F5344CB8AC3E}">
        <p14:creationId xmlns:p14="http://schemas.microsoft.com/office/powerpoint/2010/main" val="4150553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F97CB-6C96-AD59-C190-82201FADF671}"/>
              </a:ext>
            </a:extLst>
          </p:cNvPr>
          <p:cNvSpPr txBox="1"/>
          <p:nvPr/>
        </p:nvSpPr>
        <p:spPr>
          <a:xfrm>
            <a:off x="790645" y="1768047"/>
            <a:ext cx="62082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Exotc350 Bd BT" panose="04030805050B02020A03" pitchFamily="82" charset="0"/>
              </a:rPr>
              <a:t>THANK YOU</a:t>
            </a:r>
            <a:endParaRPr lang="en-IN" sz="8800" dirty="0">
              <a:latin typeface="Exotc350 Bd BT" panose="04030805050B02020A03" pitchFamily="82" charset="0"/>
            </a:endParaRPr>
          </a:p>
        </p:txBody>
      </p:sp>
      <p:pic>
        <p:nvPicPr>
          <p:cNvPr id="1028" name="Picture 4" descr="27 Of The Happiest Cats In The World">
            <a:extLst>
              <a:ext uri="{FF2B5EF4-FFF2-40B4-BE49-F238E27FC236}">
                <a16:creationId xmlns:a16="http://schemas.microsoft.com/office/drawing/2014/main" id="{64B03AB2-7512-CA4C-40D3-06559B7C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7798"/>
            <a:ext cx="2034662" cy="13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urple hands folded together&#10;&#10;Description automatically generated">
            <a:extLst>
              <a:ext uri="{FF2B5EF4-FFF2-40B4-BE49-F238E27FC236}">
                <a16:creationId xmlns:a16="http://schemas.microsoft.com/office/drawing/2014/main" id="{3D7AD92B-71E8-200D-F191-C2E953909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27" y="3217798"/>
            <a:ext cx="1423144" cy="1351016"/>
          </a:xfrm>
          <a:prstGeom prst="rect">
            <a:avLst/>
          </a:prstGeom>
        </p:spPr>
      </p:pic>
      <p:pic>
        <p:nvPicPr>
          <p:cNvPr id="1030" name="Picture 6" descr="AFRICAN KIDS DANCING Meme Generator - Imgflip">
            <a:extLst>
              <a:ext uri="{FF2B5EF4-FFF2-40B4-BE49-F238E27FC236}">
                <a16:creationId xmlns:a16="http://schemas.microsoft.com/office/drawing/2014/main" id="{94A62493-8992-3899-8C7D-D7EA1F4D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076"/>
            <a:ext cx="1491916" cy="140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D monkey meme wallpapers | Peakpx">
            <a:extLst>
              <a:ext uri="{FF2B5EF4-FFF2-40B4-BE49-F238E27FC236}">
                <a16:creationId xmlns:a16="http://schemas.microsoft.com/office/drawing/2014/main" id="{896771A6-EBFF-53FD-9D19-E3D396155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34" y="852953"/>
            <a:ext cx="2166829" cy="121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9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812594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2. If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my_script.sh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doesn’t exist,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will create a new file with that name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Basic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Editing Commands : When you open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you’re in command mode, where you can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issue commands to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 Press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to enter insert mode. You can now type content into the file</a:t>
            </a:r>
          </a:p>
          <a:p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Writing Content in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: Let’s create a simple script that prints “Hello, World!” and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dispalys</a:t>
            </a:r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 current date and time. With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in insert mode, type the following script –</a:t>
            </a:r>
          </a:p>
          <a:p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#!/bin/bash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(or write the location of your shell after “#!” which you will get with “echo $0”)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 This script prints a greeting and the current date and time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(this is a comment, after #)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“Hello, World!”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echo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“The current date and time is:”</a:t>
            </a:r>
          </a:p>
          <a:p>
            <a:r>
              <a:rPr lang="en-US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</p:spTree>
    <p:extLst>
      <p:ext uri="{BB962C8B-B14F-4D97-AF65-F5344CB8AC3E}">
        <p14:creationId xmlns:p14="http://schemas.microsoft.com/office/powerpoint/2010/main" val="206699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71400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Exit Insert Mode : Press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Esc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to return to command mode</a:t>
            </a:r>
          </a:p>
          <a:p>
            <a:endParaRPr lang="en-US" sz="16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Saving and Exiting in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: To save the file and exit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Type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wq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 press Enter (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wq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means “write (save) and quit”)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save without exiting, type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:w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and press Enter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quit without saving changes, type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:q!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and press Enter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Making the Script Executable : Before running your script, you need to make it</a:t>
            </a: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executable, In the terminal, type – </a:t>
            </a:r>
            <a:r>
              <a:rPr lang="en-US" sz="1600" b="1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chmod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+x my_script.sh</a:t>
            </a:r>
          </a:p>
          <a:p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 Running the Script and Viewing the Output :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./my_script.sh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</p:spTree>
    <p:extLst>
      <p:ext uri="{BB962C8B-B14F-4D97-AF65-F5344CB8AC3E}">
        <p14:creationId xmlns:p14="http://schemas.microsoft.com/office/powerpoint/2010/main" val="156453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5AE6D-5B7C-BB7B-5E1A-423FDE38B68D}"/>
              </a:ext>
            </a:extLst>
          </p:cNvPr>
          <p:cNvSpPr txBox="1"/>
          <p:nvPr/>
        </p:nvSpPr>
        <p:spPr>
          <a:xfrm>
            <a:off x="0" y="1663616"/>
            <a:ext cx="779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$&gt; Run the Script without making It Executable : 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bash my_script.sh</a:t>
            </a:r>
          </a:p>
          <a:p>
            <a:endParaRPr lang="en-US" sz="1600" b="1" dirty="0">
              <a:solidFill>
                <a:schemeClr val="accent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$&gt;</a:t>
            </a:r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View the Output : When you execute the script, you should see output similar to this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27021-025F-2636-71A7-56A4EAB21913}"/>
              </a:ext>
            </a:extLst>
          </p:cNvPr>
          <p:cNvSpPr txBox="1"/>
          <p:nvPr/>
        </p:nvSpPr>
        <p:spPr>
          <a:xfrm>
            <a:off x="103128" y="1140396"/>
            <a:ext cx="792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achen BT" panose="02040806020206050204" pitchFamily="18" charset="0"/>
              </a:rPr>
              <a:t>BASH SCRIPTING-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BEB40A-0E7E-3C92-8325-2E9AA7EEF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52" y="2494613"/>
            <a:ext cx="3430606" cy="11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9661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3595</Words>
  <Application>Microsoft Office PowerPoint</Application>
  <PresentationFormat>On-screen Show (16:9)</PresentationFormat>
  <Paragraphs>507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BookmanITC Lt BT</vt:lpstr>
      <vt:lpstr>Arial</vt:lpstr>
      <vt:lpstr>Exotc350 Bd BT</vt:lpstr>
      <vt:lpstr>Aachen BT</vt:lpstr>
      <vt:lpstr>Roboto Mono Light</vt:lpstr>
      <vt:lpstr>Google Sans</vt:lpstr>
      <vt:lpstr>Franklin Gothic Heavy</vt:lpstr>
      <vt:lpstr>Wingdings</vt:lpstr>
      <vt:lpstr>Cambria Math</vt:lpstr>
      <vt:lpstr>DevFest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Dev Sharma</dc:creator>
  <cp:lastModifiedBy>Dev Sharma</cp:lastModifiedBy>
  <cp:revision>841</cp:revision>
  <dcterms:modified xsi:type="dcterms:W3CDTF">2024-12-31T12:52:22Z</dcterms:modified>
</cp:coreProperties>
</file>